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8" r:id="rId1"/>
  </p:sldMasterIdLst>
  <p:notesMasterIdLst>
    <p:notesMasterId r:id="rId28"/>
  </p:notesMasterIdLst>
  <p:sldIdLst>
    <p:sldId id="290" r:id="rId2"/>
    <p:sldId id="402" r:id="rId3"/>
    <p:sldId id="405" r:id="rId4"/>
    <p:sldId id="390" r:id="rId5"/>
    <p:sldId id="427" r:id="rId6"/>
    <p:sldId id="424" r:id="rId7"/>
    <p:sldId id="264" r:id="rId8"/>
    <p:sldId id="412" r:id="rId9"/>
    <p:sldId id="411" r:id="rId10"/>
    <p:sldId id="407" r:id="rId11"/>
    <p:sldId id="419" r:id="rId12"/>
    <p:sldId id="425" r:id="rId13"/>
    <p:sldId id="423" r:id="rId14"/>
    <p:sldId id="408" r:id="rId15"/>
    <p:sldId id="422" r:id="rId16"/>
    <p:sldId id="421" r:id="rId17"/>
    <p:sldId id="413" r:id="rId18"/>
    <p:sldId id="409" r:id="rId19"/>
    <p:sldId id="410" r:id="rId20"/>
    <p:sldId id="415" r:id="rId21"/>
    <p:sldId id="426" r:id="rId22"/>
    <p:sldId id="404" r:id="rId23"/>
    <p:sldId id="406" r:id="rId24"/>
    <p:sldId id="287" r:id="rId25"/>
    <p:sldId id="286" r:id="rId26"/>
    <p:sldId id="414" r:id="rId27"/>
  </p:sldIdLst>
  <p:sldSz cx="12192000" cy="6858000"/>
  <p:notesSz cx="6997700" cy="9194800"/>
  <p:embeddedFontLst>
    <p:embeddedFont>
      <p:font typeface="ＭＳ Ｐゴシック" panose="020B0600070205080204" pitchFamily="34" charset="-128"/>
      <p:regular r:id="rId29"/>
    </p:embeddedFont>
    <p:embeddedFont>
      <p:font typeface="Courier" panose="02070309020205020404" pitchFamily="49" charset="0"/>
      <p:regular r:id="rId30"/>
      <p:bold r:id="rId31"/>
      <p:italic r:id="rId32"/>
      <p:boldItalic r:id="rId33"/>
    </p:embeddedFont>
    <p:embeddedFont>
      <p:font typeface="FreightMicro Pro Book"/>
      <p:regular r:id="rId34"/>
      <p:italic r:id="rId35"/>
    </p:embeddedFont>
    <p:embeddedFont>
      <p:font typeface="Open Sans ExtraBold" pitchFamily="2" charset="0"/>
      <p:bold r:id="rId36"/>
      <p:italic r:id="rId37"/>
      <p:boldItalic r:id="rId38"/>
    </p:embeddedFont>
    <p:embeddedFont>
      <p:font typeface="Open Sans Light" pitchFamily="2" charset="0"/>
      <p:regular r:id="rId39"/>
      <p:italic r:id="rId40"/>
    </p:embeddedFont>
    <p:embeddedFont>
      <p:font typeface="Source Code Pro" panose="020B0309030403020204" pitchFamily="34" charset="0"/>
      <p:regular r:id="rId41"/>
      <p:bold r:id="rId42"/>
      <p:italic r:id="rId43"/>
      <p:boldItalic r:id="rId44"/>
    </p:embeddedFont>
    <p:embeddedFont>
      <p:font typeface="Source Code Pro Medium" panose="020B0309030403020204" pitchFamily="34" charset="0"/>
      <p:regular r:id="rId45"/>
      <p: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53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8"/>
    <p:restoredTop sz="94150"/>
  </p:normalViewPr>
  <p:slideViewPr>
    <p:cSldViewPr snapToGrid="0">
      <p:cViewPr varScale="1">
        <p:scale>
          <a:sx n="120" d="100"/>
          <a:sy n="120" d="100"/>
        </p:scale>
        <p:origin x="37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563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6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97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8084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13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038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lang="en-US"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3068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22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879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4149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0945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lang="en-US"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8355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4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574F4-9EA5-E09D-AA0C-48EE3C324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>
            <a:lvl1pPr>
              <a:defRPr b="0" i="0">
                <a:latin typeface="FreightMicro Pro Book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02028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CF39-8489-B440-287B-604AF733C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500285"/>
            <a:ext cx="4348655" cy="273049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85179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ECA42F45-1436-E397-BC1C-20EF043E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483351"/>
            <a:ext cx="4348655" cy="365125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030927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5900"/>
            <a:ext cx="102616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53594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0668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7719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B8C7DD-E937-7C7A-0125-F53589ECA2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140099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0800" y="1143007"/>
            <a:ext cx="9855200" cy="3584575"/>
          </a:xfrm>
        </p:spPr>
        <p:txBody>
          <a:bodyPr/>
          <a:lstStyle>
            <a:lvl1pPr marL="0" indent="0">
              <a:buNone/>
              <a:defRPr sz="1351"/>
            </a:lvl1pPr>
            <a:lvl2pPr marL="192877" indent="0">
              <a:buNone/>
              <a:defRPr sz="1181"/>
            </a:lvl2pPr>
            <a:lvl3pPr marL="385753" indent="0">
              <a:buNone/>
              <a:defRPr sz="1013"/>
            </a:lvl3pPr>
            <a:lvl4pPr marL="578630" indent="0">
              <a:buNone/>
              <a:defRPr sz="844"/>
            </a:lvl4pPr>
            <a:lvl5pPr marL="771506" indent="0">
              <a:buNone/>
              <a:defRPr sz="844"/>
            </a:lvl5pPr>
            <a:lvl6pPr marL="964383" indent="0">
              <a:buNone/>
              <a:defRPr sz="844"/>
            </a:lvl6pPr>
            <a:lvl7pPr marL="1157259" indent="0">
              <a:buNone/>
              <a:defRPr sz="844"/>
            </a:lvl7pPr>
            <a:lvl8pPr marL="1350136" indent="0">
              <a:buNone/>
              <a:defRPr sz="844"/>
            </a:lvl8pPr>
            <a:lvl9pPr marL="1543012" indent="0">
              <a:buNone/>
              <a:defRPr sz="844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591"/>
            </a:lvl1pPr>
            <a:lvl2pPr marL="192877" indent="0">
              <a:buNone/>
              <a:defRPr sz="507"/>
            </a:lvl2pPr>
            <a:lvl3pPr marL="385753" indent="0">
              <a:buNone/>
              <a:defRPr sz="421"/>
            </a:lvl3pPr>
            <a:lvl4pPr marL="578630" indent="0">
              <a:buNone/>
              <a:defRPr sz="380"/>
            </a:lvl4pPr>
            <a:lvl5pPr marL="771506" indent="0">
              <a:buNone/>
              <a:defRPr sz="380"/>
            </a:lvl5pPr>
            <a:lvl6pPr marL="964383" indent="0">
              <a:buNone/>
              <a:defRPr sz="380"/>
            </a:lvl6pPr>
            <a:lvl7pPr marL="1157259" indent="0">
              <a:buNone/>
              <a:defRPr sz="380"/>
            </a:lvl7pPr>
            <a:lvl8pPr marL="1350136" indent="0">
              <a:buNone/>
              <a:defRPr sz="380"/>
            </a:lvl8pPr>
            <a:lvl9pPr marL="1543012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BDE8-F90A-0148-46CF-5751E5EEB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977016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965180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260960" cy="736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 pitchFamily="2" charset="0"/>
              </a:defRPr>
            </a:lvl1pPr>
          </a:lstStyle>
          <a:p>
            <a:r>
              <a:rPr lang="en-US" sz="788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914400" y="1066680"/>
            <a:ext cx="10159680" cy="5257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 Light" pitchFamily="2" charset="0"/>
              </a:defRPr>
            </a:lvl1pPr>
          </a:lstStyle>
          <a:p>
            <a:pPr algn="ctr"/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52491-A029-4B13-92F1-12DB3B77C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338712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6646798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763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87630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9479883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432714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1" i="0">
                <a:latin typeface="American Typewriter Condensed" panose="02090606020004020304" pitchFamily="18" charset="77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56775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983828" y="2153805"/>
            <a:ext cx="8458200" cy="1470025"/>
          </a:xfrm>
          <a:noFill/>
        </p:spPr>
        <p:txBody>
          <a:bodyPr lIns="457200" rIns="457200">
            <a:normAutofit/>
          </a:bodyPr>
          <a:lstStyle>
            <a:lvl1pPr algn="ctr">
              <a:defRPr sz="3733" b="0" i="0" baseline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566131" y="3908993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 sz="3200" b="0" i="0">
                <a:solidFill>
                  <a:schemeClr val="bg1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6131" y="382588"/>
            <a:ext cx="1123246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accent1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9628" y="5211824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6AA5D1F-1908-7A27-D303-E30059621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7CECC5-A838-52DB-E938-F5E8244AB8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7602260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69603" y="228600"/>
            <a:ext cx="833439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819400" y="2130432"/>
            <a:ext cx="8458200" cy="1470025"/>
          </a:xfrm>
        </p:spPr>
        <p:txBody>
          <a:bodyPr/>
          <a:lstStyle>
            <a:lvl1pPr algn="ctr">
              <a:defRPr sz="3200" b="0" i="0" baseline="0">
                <a:latin typeface="FreightMicro Pro Book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276600" y="3886200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9195" y="382588"/>
            <a:ext cx="8305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3200" b="0" i="0" kern="0" baseline="0" dirty="0"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4DF4B-2D56-AB45-B234-4F37FEC419CC}"/>
              </a:ext>
            </a:extLst>
          </p:cNvPr>
          <p:cNvSpPr txBox="1"/>
          <p:nvPr userDrawn="1"/>
        </p:nvSpPr>
        <p:spPr>
          <a:xfrm>
            <a:off x="109100" y="2384625"/>
            <a:ext cx="2133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UC Berkeley EECS</a:t>
            </a:r>
            <a:b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</a:b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Lecturer</a:t>
            </a:r>
          </a:p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 Light"/>
                <a:ea typeface="Open Sans Light" panose="020B0606030504020204" pitchFamily="34" charset="0"/>
                <a:cs typeface="Open Sans Light" panose="020B0606030504020204" pitchFamily="34" charset="0"/>
              </a:rPr>
              <a:t>Michael Ball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D1E19B-E1FA-114F-B2A6-C6DE982CA3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457205" y="152406"/>
            <a:ext cx="1437391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E54B2176-5634-6845-968B-F5816C0360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46258" y="6381750"/>
            <a:ext cx="6171679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200" b="0" i="0" baseline="0" dirty="0">
                <a:latin typeface="FreightMicro Pro Book"/>
              </a:rPr>
              <a:t>UC Berkeley | Computer Science 88 | Michael Ball | http://cs88.org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EF65B-5B14-C7E1-E1F9-88E88BF9E207}"/>
              </a:ext>
            </a:extLst>
          </p:cNvPr>
          <p:cNvSpPr txBox="1"/>
          <p:nvPr userDrawn="1"/>
        </p:nvSpPr>
        <p:spPr>
          <a:xfrm>
            <a:off x="1055914" y="-52251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550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02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374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ay Title">
    <p:bg>
      <p:bgPr>
        <a:solidFill>
          <a:srgbClr val="465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900" y="2170186"/>
            <a:ext cx="8458200" cy="1470025"/>
          </a:xfrm>
          <a:noFill/>
        </p:spPr>
        <p:txBody>
          <a:bodyPr lIns="457200" rIns="457200" anchor="ctr" anchorCtr="1">
            <a:normAutofit/>
          </a:bodyPr>
          <a:lstStyle>
            <a:lvl1pPr algn="ctr">
              <a:defRPr sz="3733" b="0" i="0" baseline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70684"/>
            <a:ext cx="7543800" cy="990600"/>
          </a:xfrm>
        </p:spPr>
        <p:txBody>
          <a:bodyPr lIns="91440" anchor="ctr" anchorCtr="1"/>
          <a:lstStyle>
            <a:lvl1pPr marL="0" indent="0" algn="ctr">
              <a:buFontTx/>
              <a:buNone/>
              <a:defRPr sz="3000" b="0" i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14329"/>
            <a:ext cx="1120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bg2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36D33-9916-57D9-FB99-897ADE09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700" y="5238751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5867EE33-0531-3B3B-5F3F-4915997C35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44A1AF6-78D2-1F19-3AD4-A4646F288B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948AF43-1942-A3AB-74BE-E6775AAA7D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669AB84-0488-46A9-C63A-5BAB96784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B558-3D21-33F1-35A1-FE48DF43E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99599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60498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066800"/>
            <a:ext cx="11277600" cy="52578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66772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s +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9728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10972800" cy="25146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257216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+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733800"/>
            <a:ext cx="11430000" cy="2514600"/>
          </a:xfrm>
        </p:spPr>
        <p:txBody>
          <a:bodyPr/>
          <a:lstStyle>
            <a:lvl1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2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20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800" b="0" i="0" baseline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049866"/>
            <a:ext cx="11430000" cy="2607733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746241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21C7C-9A16-3A4F-22C4-4A125632B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8554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45639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1121833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50B5-DD0F-D4BD-B315-A76A491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457951"/>
            <a:ext cx="4348655" cy="256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Book" panose="02000603020000020004" pitchFamily="2" charset="0"/>
                <a:ea typeface="FreightMicro Pro Book" panose="02000603020000020004" pitchFamily="2" charset="0"/>
                <a:cs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218500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baseline="0">
          <a:solidFill>
            <a:schemeClr val="bg1"/>
          </a:solidFill>
          <a:latin typeface="FreightMicro Pro Book" panose="02000603020000020004" pitchFamily="2" charset="0"/>
          <a:ea typeface="ＭＳ Ｐゴシック" charset="-128"/>
          <a:cs typeface="FreightMicro Pro Book" panose="0200060302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1928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6pPr>
      <a:lvl7pPr marL="3857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7pPr>
      <a:lvl8pPr marL="5786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8pPr>
      <a:lvl9pPr marL="77150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9pPr>
    </p:titleStyle>
    <p:bodyStyle>
      <a:lvl1pPr marL="13716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27432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41148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2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54864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0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685800" indent="-137160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1800" b="0" i="0" cap="none" baseline="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103671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6pPr>
      <a:lvl7pPr marL="1229588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7pPr>
      <a:lvl8pPr marL="1422464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8pPr>
      <a:lvl9pPr marL="161534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7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5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3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0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8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59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3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12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cursionvisualizer.com/?function_definition=def%20fib(n)%3A%0A%20%20%20%20if%20n%20%3C%202%3A%0A%20%20%20%20%20%20%20%20%20return%20n%0A%20%20%20%20return%20fib(n-1)%20%2B%20fib(n-2)%0A&amp;function_call=fib(5)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cursionvisualizer.com/?function_definition=def%20count_partitions(n%2C%20m)%3A%0A%20%20%20%20if%20n%20%3D%3D%200%3A%0A%20%20%20%20%20%20%20%20return%201%0A%20%20%20%20elif%20n%20%3C%200%3A%0A%20%20%20%20%20%20%20%20return%200%0A%20%20%20%20elif%20m%20%3D%3D%200%3A%0A%20%20%20%20%20%20%20%20return%200%0A%20%20%20%20else%3A%0A%20%20%20%20%20%20%20%20with_m%20%3D%20count_partitions(n-m%2C%20m)%0A%20%20%20%20%20%20%20%20without_m%20%3D%20count_partitions(n%2C%20m-1)%0A%20%20%20%20%20%20%20%20return%20with_m%20%2B%20without_m%0A&amp;function_call=count_partitions(4%2C%202)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cursionvisualizer.com/?function_definition=def%20count_change(value%2C%20coins)%3A%0A%20%20%20%20if%20value%20%3C%200%20or%20len(coins)%20%3D%3D%200%3A%0A%20%20%20%20%20%20%20%20return%200%0A%20%20%20%20elif%20value%20%3D%3D%200%3A%0A%20%20%20%20%20%20%20%20return%201%0A%20%20%20%20using_coin%20%3D%20count_change(value%20-%20coins%5B0%5D%2C%20coins)%0A%20%20%20%20not_using_coin%20%3D%20count_change(value%2C%20coins%5B1%3A%5D)%0A%20%20%20%20return%20using_coin%20%2B%20not_using_coin%0A&amp;function_call=count_change(25%2C%20%5B25%2C%2010%2C%205%5D)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cursionvisualizer.com/?function_definition=def%20count_partitions(n%2C%20m)%3A%0A%20%20%20%20if%20n%20%3D%3D%200%3A%0A%20%20%20%20%20%20%20%20return%201%0A%20%20%20%20elif%20n%20%3C%200%3A%0A%20%20%20%20%20%20%20%20return%200%0A%20%20%20%20elif%20m%20%3D%3D%200%3A%0A%20%20%20%20%20%20%20%20return%200%0A%20%20%20%20else%3A%0A%20%20%20%20%20%20%20%20with_m%20%3D%20count_partitions(n-m%2C%20m)%0A%20%20%20%20%20%20%20%20without_m%20%3D%20count_partitions(n%2C%20m-1)%0A%20%20%20%20%20%20%20%20return%20with_m%20%2B%20without_m%0A&amp;function_call=count_partitions(4%2C%202)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cursionvisualizer.com/?function_definition=def%20quicksort(s)%3A%0A%20%20%20%20def%20split(x%2C%20s)%3A%0A%20%20%20%20%20%20%20%20return%20%5Bi%20for%20i%20in%20s%20if%20i%20%3C%3D%20x%5D%2C%20%5Bi%20for%20i%20in%20s%20if%20i%20%3E%20x%5D%0A%0A%20%20%20%20if%20not%20s%3A%0A%20%20%20%20%20%20%20%20return%20%5B%5D%0A%20%20%20%20else%3A%0A%20%20%20%20%20%20%20%20pivot%20%3D%20s%5B0%5D%0A%20%20%20%20%20%20%20%20smaller%2C%20bigger%20%3D%20split(pivot%2C%20s%5B1%3A%5D)%0A%20%20%20%20%20%20%20%20return%20quicksort(smaller)%20%2B%20%5Bpivot%5D%20%2B%20quicksort(bigger)%0A&amp;function_call=quicksort(%5B3%2C3%2C1%2C4%2C5%2C4%2C3%2C2%2C1%2C17%5D)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91;p20">
            <a:extLst>
              <a:ext uri="{FF2B5EF4-FFF2-40B4-BE49-F238E27FC236}">
                <a16:creationId xmlns:a16="http://schemas.microsoft.com/office/drawing/2014/main" id="{310CCEEC-311D-B24A-B5C9-403D83905B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8800" y="2521326"/>
            <a:ext cx="3454400" cy="34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9C4645F-8F8D-454B-AEFF-CA82AA9B3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00" y="1499687"/>
            <a:ext cx="3454400" cy="833487"/>
          </a:xfrm>
        </p:spPr>
        <p:txBody>
          <a:bodyPr>
            <a:normAutofit fontScale="90000"/>
          </a:bodyPr>
          <a:lstStyle/>
          <a:p>
            <a:r>
              <a:rPr lang="en-US" dirty="0"/>
              <a:t>Tree Recursion</a:t>
            </a:r>
          </a:p>
        </p:txBody>
      </p:sp>
    </p:spTree>
    <p:extLst>
      <p:ext uri="{BB962C8B-B14F-4D97-AF65-F5344CB8AC3E}">
        <p14:creationId xmlns:p14="http://schemas.microsoft.com/office/powerpoint/2010/main" val="420569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128CE-DEEA-2842-9F4F-596F03BC7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Fib Recursion: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5DD0236-E7BC-574B-A184-34CBF7089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8573" y="1066800"/>
            <a:ext cx="8968516" cy="5257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6C4FBF-C357-544D-BE36-B4F69A882952}"/>
              </a:ext>
            </a:extLst>
          </p:cNvPr>
          <p:cNvSpPr txBox="1"/>
          <p:nvPr/>
        </p:nvSpPr>
        <p:spPr>
          <a:xfrm>
            <a:off x="1034143" y="1415143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Interactive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18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05A08-9950-DDC8-73EE-0834F749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But what about the iterative version?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E26DC-00D3-22B4-9372-03AF123CF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439400" cy="5257800"/>
          </a:xfrm>
        </p:spPr>
        <p:txBody>
          <a:bodyPr/>
          <a:lstStyle/>
          <a:p>
            <a:r>
              <a:rPr lang="en-US" sz="2800" dirty="0"/>
              <a:t>In practice, recursive fib is </a:t>
            </a:r>
            <a:r>
              <a:rPr lang="en-US" sz="2800" i="1" dirty="0"/>
              <a:t>slow!</a:t>
            </a:r>
          </a:p>
          <a:p>
            <a:r>
              <a:rPr lang="en-US" sz="2800" dirty="0"/>
              <a:t>We can write the program using a for loop.</a:t>
            </a:r>
          </a:p>
          <a:p>
            <a:r>
              <a:rPr lang="en-US" sz="2800" dirty="0"/>
              <a:t>How do we translate this? You've done it before!</a:t>
            </a:r>
          </a:p>
          <a:p>
            <a:pPr lvl="1"/>
            <a:r>
              <a:rPr lang="en-US" sz="2500" dirty="0"/>
              <a:t> Technique is called "dynamic programming".</a:t>
            </a:r>
            <a:endParaRPr lang="en-US" sz="2800" dirty="0"/>
          </a:p>
          <a:p>
            <a:pPr marL="0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def </a:t>
            </a:r>
            <a:r>
              <a:rPr lang="en-US" sz="2400" dirty="0" err="1">
                <a:latin typeface="Source Code Pro" panose="020B0509030403020204" pitchFamily="49" charset="77"/>
              </a:rPr>
              <a:t>iter_fib</a:t>
            </a:r>
            <a:r>
              <a:rPr lang="en-US" sz="2400" dirty="0">
                <a:latin typeface="Source Code Pro" panose="020B0509030403020204" pitchFamily="49" charset="77"/>
              </a:rPr>
              <a:t>(n):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(n_1, n_2) = (0, 1)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for </a:t>
            </a:r>
            <a:r>
              <a:rPr lang="en-US" sz="2400" dirty="0" err="1">
                <a:latin typeface="Source Code Pro" panose="020B0509030403020204" pitchFamily="49" charset="77"/>
              </a:rPr>
              <a:t>i</a:t>
            </a:r>
            <a:r>
              <a:rPr lang="en-US" sz="2400" dirty="0">
                <a:latin typeface="Source Code Pro" panose="020B0509030403020204" pitchFamily="49" charset="77"/>
              </a:rPr>
              <a:t> in range(0, n):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# This computes n_1+n_2 before updating n_1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(n_1, n_2) = (n_2, n_1 + n_2)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return n_1</a:t>
            </a:r>
          </a:p>
        </p:txBody>
      </p:sp>
    </p:spTree>
    <p:extLst>
      <p:ext uri="{BB962C8B-B14F-4D97-AF65-F5344CB8AC3E}">
        <p14:creationId xmlns:p14="http://schemas.microsoft.com/office/powerpoint/2010/main" val="49534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17CCA-5EE6-7E66-0963-899D699A2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Similar to Fibonacci?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7DADD-73C5-BEEF-196B-CE9158DF9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Many number sequences have similar properties</a:t>
            </a:r>
          </a:p>
          <a:p>
            <a:pPr lvl="1"/>
            <a:r>
              <a:rPr lang="en-US" dirty="0"/>
              <a:t> Catalan numbers</a:t>
            </a:r>
          </a:p>
          <a:p>
            <a:pPr lvl="1"/>
            <a:r>
              <a:rPr lang="en-US" dirty="0"/>
              <a:t> Pascal's Triangle</a:t>
            </a:r>
          </a:p>
          <a:p>
            <a:r>
              <a:rPr lang="en-US" dirty="0"/>
              <a:t> "Branching" Patterns in Biology:</a:t>
            </a:r>
          </a:p>
          <a:p>
            <a:pPr lvl="1"/>
            <a:r>
              <a:rPr lang="en-US" dirty="0"/>
              <a:t> (Real) Tree branches</a:t>
            </a:r>
          </a:p>
          <a:p>
            <a:pPr lvl="1"/>
            <a:r>
              <a:rPr lang="en-US" dirty="0"/>
              <a:t> Veins in leaves</a:t>
            </a:r>
          </a:p>
          <a:p>
            <a:pPr lvl="1"/>
            <a:r>
              <a:rPr lang="en-US" dirty="0"/>
              <a:t> Romanesco Broccoli </a:t>
            </a:r>
          </a:p>
          <a:p>
            <a:pPr lvl="1"/>
            <a:r>
              <a:rPr lang="en-US" dirty="0"/>
              <a:t> Population growth of animals over N generations</a:t>
            </a:r>
          </a:p>
          <a:p>
            <a:pPr lvl="1"/>
            <a:r>
              <a:rPr lang="en-US" dirty="0"/>
              <a:t> Some of these structures can be modeled recursively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40894-9566-6F96-786E-5170895383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65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91;p20">
            <a:extLst>
              <a:ext uri="{FF2B5EF4-FFF2-40B4-BE49-F238E27FC236}">
                <a16:creationId xmlns:a16="http://schemas.microsoft.com/office/drawing/2014/main" id="{310CCEEC-311D-B24A-B5C9-403D83905B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8800" y="2521326"/>
            <a:ext cx="3454400" cy="34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9C4645F-8F8D-454B-AEFF-CA82AA9B3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00" y="1499687"/>
            <a:ext cx="3454400" cy="833487"/>
          </a:xfrm>
        </p:spPr>
        <p:txBody>
          <a:bodyPr>
            <a:normAutofit fontScale="90000"/>
          </a:bodyPr>
          <a:lstStyle/>
          <a:p>
            <a:r>
              <a:rPr lang="en-US" dirty="0"/>
              <a:t>Count Change</a:t>
            </a:r>
          </a:p>
        </p:txBody>
      </p:sp>
    </p:spTree>
    <p:extLst>
      <p:ext uri="{BB962C8B-B14F-4D97-AF65-F5344CB8AC3E}">
        <p14:creationId xmlns:p14="http://schemas.microsoft.com/office/powerpoint/2010/main" val="22209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D1-F30E-B44B-AA2B-7C45347A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215E5-053E-0F49-B496-465B762F0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Problem Statement:</a:t>
            </a:r>
          </a:p>
          <a:p>
            <a:r>
              <a:rPr lang="en-US" dirty="0"/>
              <a:t>Given (an infinite number of) coins, (25¢, 10¢, </a:t>
            </a:r>
            <a:r>
              <a:rPr lang="en-US" dirty="0" err="1"/>
              <a:t>etc</a:t>
            </a:r>
            <a:r>
              <a:rPr lang="en-US" dirty="0"/>
              <a:t>) how many different ways can I </a:t>
            </a:r>
            <a:r>
              <a:rPr lang="en-US"/>
              <a:t>represent 10</a:t>
            </a:r>
            <a:r>
              <a:rPr lang="en-US" dirty="0"/>
              <a:t>¢?</a:t>
            </a:r>
          </a:p>
          <a:p>
            <a:pPr lvl="1"/>
            <a:r>
              <a:rPr lang="en-US" dirty="0"/>
              <a:t> e.g. 5¢ can be made 2 ways: 1 nickel, or 5 pennies</a:t>
            </a:r>
          </a:p>
          <a:p>
            <a:pPr lvl="1"/>
            <a:r>
              <a:rPr lang="en-US" dirty="0"/>
              <a:t> 10¢ can be made 4 ways: [1x 10¢, 2x 5¢, 1 5¢ + 5 1¢, 10x 1¢]</a:t>
            </a:r>
          </a:p>
          <a:p>
            <a:pPr lvl="1"/>
            <a:r>
              <a:rPr lang="en-US" dirty="0"/>
              <a:t>Order doesn't matter, 5¢ + 5 1¢ is the same as 5 1¢ +  5¢</a:t>
            </a:r>
          </a:p>
          <a:p>
            <a:r>
              <a:rPr lang="en-US" b="1" dirty="0"/>
              <a:t>How do we solve this?</a:t>
            </a:r>
          </a:p>
        </p:txBody>
      </p:sp>
    </p:spTree>
    <p:extLst>
      <p:ext uri="{BB962C8B-B14F-4D97-AF65-F5344CB8AC3E}">
        <p14:creationId xmlns:p14="http://schemas.microsoft.com/office/powerpoint/2010/main" val="3742433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28E93-F086-174C-A50C-66E4EEAE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problems like count change?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D8209-6022-EE4F-8186-D4BC638EB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We're partitioning coins, but these could be bills, or other currency</a:t>
            </a:r>
          </a:p>
          <a:p>
            <a:r>
              <a:rPr lang="en-US" dirty="0"/>
              <a:t>Explore of problem like </a:t>
            </a:r>
            <a:r>
              <a:rPr lang="en-US" dirty="0">
                <a:hlinkClick r:id="rId2"/>
              </a:rPr>
              <a:t>count_partitions</a:t>
            </a:r>
            <a:endParaRPr lang="en-US" dirty="0"/>
          </a:p>
          <a:p>
            <a:r>
              <a:rPr lang="en-US" dirty="0"/>
              <a:t>Many tree recursive questions follow a similar </a:t>
            </a:r>
            <a:r>
              <a:rPr lang="en-US" i="1" dirty="0"/>
              <a:t>recursive</a:t>
            </a:r>
            <a:r>
              <a:rPr lang="en-US" dirty="0"/>
              <a:t> step</a:t>
            </a:r>
          </a:p>
          <a:p>
            <a:pPr lvl="1"/>
            <a:r>
              <a:rPr lang="en-US" dirty="0"/>
              <a:t> Notice how instead of a conditional, we combine the results of two possible options</a:t>
            </a:r>
          </a:p>
          <a:p>
            <a:pPr lvl="1"/>
            <a:r>
              <a:rPr lang="en-US" dirty="0"/>
              <a:t>We make recursive calls for all possible outcomes, then the </a:t>
            </a:r>
            <a:r>
              <a:rPr lang="en-US" i="1" dirty="0"/>
              <a:t>base case(s) </a:t>
            </a:r>
            <a:r>
              <a:rPr lang="en-US" dirty="0"/>
              <a:t>handle the conditional logic.</a:t>
            </a:r>
          </a:p>
        </p:txBody>
      </p:sp>
    </p:spTree>
    <p:extLst>
      <p:ext uri="{BB962C8B-B14F-4D97-AF65-F5344CB8AC3E}">
        <p14:creationId xmlns:p14="http://schemas.microsoft.com/office/powerpoint/2010/main" val="3707410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D1-F30E-B44B-AA2B-7C45347A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215E5-053E-0F49-B496-465B762F0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Problem Statement:</a:t>
            </a:r>
          </a:p>
          <a:p>
            <a:r>
              <a:rPr lang="en-US" dirty="0"/>
              <a:t>Given (an infinite number of) coins, (25¢, 10¢, </a:t>
            </a:r>
            <a:r>
              <a:rPr lang="en-US" dirty="0" err="1"/>
              <a:t>etc</a:t>
            </a:r>
            <a:r>
              <a:rPr lang="en-US" dirty="0"/>
              <a:t>) how many different ways can I </a:t>
            </a:r>
            <a:r>
              <a:rPr lang="en-US"/>
              <a:t>represent 10</a:t>
            </a:r>
            <a:r>
              <a:rPr lang="en-US" dirty="0"/>
              <a:t>¢?</a:t>
            </a:r>
          </a:p>
          <a:p>
            <a:pPr lvl="1"/>
            <a:r>
              <a:rPr lang="en-US" dirty="0"/>
              <a:t> e.g. 5¢ can be made 2 ways: 1 nickel, or 5 pennies</a:t>
            </a:r>
          </a:p>
          <a:p>
            <a:pPr lvl="1"/>
            <a:r>
              <a:rPr lang="en-US" dirty="0"/>
              <a:t> 10¢ can be made 4 ways: [1x 10¢, 2x 5¢, 1 5¢ + 5 1¢, 10x 1¢]</a:t>
            </a:r>
          </a:p>
          <a:p>
            <a:pPr lvl="1"/>
            <a:r>
              <a:rPr lang="en-US" dirty="0"/>
              <a:t>Order doesn't matter, 5¢ + 5 1¢ is the same as 5 1¢ +  5¢</a:t>
            </a:r>
          </a:p>
          <a:p>
            <a:r>
              <a:rPr lang="en-US" b="1" dirty="0"/>
              <a:t>How do we solve this?</a:t>
            </a:r>
          </a:p>
        </p:txBody>
      </p:sp>
    </p:spTree>
    <p:extLst>
      <p:ext uri="{BB962C8B-B14F-4D97-AF65-F5344CB8AC3E}">
        <p14:creationId xmlns:p14="http://schemas.microsoft.com/office/powerpoint/2010/main" val="1336689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5FD90-3D4E-5947-B182-D8FC848B3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E1307-5CA7-544B-986C-0737ABA0A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change for 25¢ using [25, 10, 5] </a:t>
            </a:r>
            <a:r>
              <a:rPr lang="en-US" sz="2400" b="0" i="0" u="none" strike="noStrike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  <a:sym typeface="Wingdings" pitchFamily="2" charset="2"/>
              </a:rPr>
              <a:t> 4</a:t>
            </a:r>
            <a:endParaRPr lang="en-US" sz="2400" b="0" i="0" u="none" strike="noStrike" dirty="0">
              <a:effectLst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dirty="0">
              <a:effectLst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algn="l" rtl="0">
              <a:spcBef>
                <a:spcPts val="420"/>
              </a:spcBef>
              <a:spcAft>
                <a:spcPts val="0"/>
              </a:spcAft>
            </a:pPr>
            <a:r>
              <a:rPr lang="en-US" sz="2400" b="0" i="0" u="none" strike="noStrike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What do we return?</a:t>
            </a:r>
          </a:p>
          <a:p>
            <a:pPr lvl="1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0" i="0" u="none" strike="noStrike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1 if valid count</a:t>
            </a:r>
          </a:p>
          <a:p>
            <a:pPr lvl="1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0" i="0" u="none" strike="noStrike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0 otherwise</a:t>
            </a:r>
            <a:endParaRPr lang="en-US" sz="2400" b="0" i="0" u="none" strike="noStrike" dirty="0">
              <a:effectLst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algn="l" rtl="0">
              <a:spcBef>
                <a:spcPts val="420"/>
              </a:spcBef>
              <a:spcAft>
                <a:spcPts val="0"/>
              </a:spcAft>
            </a:pPr>
            <a:r>
              <a:rPr lang="en-US" sz="2400" b="0" i="0" u="none" strike="noStrike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What are possible “smaller” problems?</a:t>
            </a:r>
          </a:p>
          <a:p>
            <a:pPr lvl="1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0" i="0" u="none" strike="noStrike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Smaller amount of money →  use coin</a:t>
            </a:r>
          </a:p>
          <a:p>
            <a:pPr lvl="1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0" i="0" u="none" strike="noStrike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Fewer coins →  “discard” coin</a:t>
            </a:r>
            <a:endParaRPr lang="en-US" sz="2400" b="0" i="0" u="none" strike="noStrike" dirty="0">
              <a:effectLst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algn="l" rtl="0">
              <a:spcBef>
                <a:spcPts val="420"/>
              </a:spcBef>
              <a:spcAft>
                <a:spcPts val="0"/>
              </a:spcAft>
            </a:pPr>
            <a:r>
              <a:rPr lang="en-US" sz="2400" b="0" i="0" u="none" strike="noStrike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What is our base case?</a:t>
            </a:r>
          </a:p>
          <a:p>
            <a:pPr lvl="1">
              <a:spcBef>
                <a:spcPts val="420"/>
              </a:spcBef>
              <a:spcAft>
                <a:spcPts val="0"/>
              </a:spcAft>
            </a:pPr>
            <a:r>
              <a:rPr lang="en-US" sz="21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valid count: value is 0</a:t>
            </a:r>
          </a:p>
          <a:p>
            <a:pPr lvl="1">
              <a:spcBef>
                <a:spcPts val="420"/>
              </a:spcBef>
              <a:spcAft>
                <a:spcPts val="0"/>
              </a:spcAft>
            </a:pPr>
            <a:r>
              <a:rPr lang="en-US" sz="2100" b="0" i="0" u="none" strike="noStrike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invalid count: </a:t>
            </a:r>
            <a:r>
              <a:rPr lang="en-US" sz="21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value is &lt; 0, or no coins left</a:t>
            </a:r>
            <a:endParaRPr lang="en-US" sz="2100" b="0" i="0" u="none" strike="noStrike" dirty="0">
              <a:effectLst/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  <a:p>
            <a:pPr algn="l" rtl="0">
              <a:spcBef>
                <a:spcPts val="420"/>
              </a:spcBef>
              <a:spcAft>
                <a:spcPts val="0"/>
              </a:spcAft>
            </a:pPr>
            <a:r>
              <a:rPr lang="en-US" sz="2400" b="1" i="0" u="none" strike="noStrike" dirty="0"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Recursion:</a:t>
            </a:r>
          </a:p>
          <a:p>
            <a:pPr lvl="1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0" i="0" u="sng" strike="noStrike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Divide</a:t>
            </a:r>
            <a:r>
              <a:rPr lang="en-US" sz="2100" b="0" i="0" u="none" strike="noStrike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:  split into two problems (smaller amount &amp; fewer coins)</a:t>
            </a:r>
          </a:p>
          <a:p>
            <a:pPr lvl="1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0" i="0" u="sng" strike="noStrike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Combine</a:t>
            </a:r>
            <a:r>
              <a:rPr lang="en-US" sz="2100" b="0" i="0" u="none" strike="noStrike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:  addition (# of ways)</a:t>
            </a:r>
          </a:p>
          <a:p>
            <a:endParaRPr lang="en-US" sz="24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052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54142-2922-FF4D-940B-7B2073F23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count_change</a:t>
            </a:r>
            <a:r>
              <a:rPr lang="en-US" dirty="0"/>
              <a:t>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D1C0C-349C-474A-965F-48AB297B2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922000" cy="52578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latin typeface="Source Code Pro" panose="020B0509030403020204" pitchFamily="49" charset="77"/>
              </a:rPr>
              <a:t>def </a:t>
            </a:r>
            <a:r>
              <a:rPr lang="en-US" sz="2200" dirty="0" err="1">
                <a:latin typeface="Source Code Pro" panose="020B0509030403020204" pitchFamily="49" charset="77"/>
              </a:rPr>
              <a:t>count_change</a:t>
            </a:r>
            <a:r>
              <a:rPr lang="en-US" sz="2200" dirty="0">
                <a:latin typeface="Source Code Pro" panose="020B0509030403020204" pitchFamily="49" charset="77"/>
              </a:rPr>
              <a:t>(value, coins):</a:t>
            </a:r>
          </a:p>
          <a:p>
            <a:pPr marL="0" indent="0">
              <a:buNone/>
            </a:pPr>
            <a:r>
              <a:rPr lang="en-US" sz="2200" dirty="0">
                <a:latin typeface="Source Code Pro" panose="020B0509030403020204" pitchFamily="49" charset="77"/>
              </a:rPr>
              <a:t>    """</a:t>
            </a:r>
          </a:p>
          <a:p>
            <a:pPr marL="0" indent="0">
              <a:buNone/>
            </a:pPr>
            <a:r>
              <a:rPr lang="en-US" sz="2200" dirty="0">
                <a:latin typeface="Source Code Pro" panose="020B0509030403020204" pitchFamily="49" charset="77"/>
              </a:rPr>
              <a:t>    &gt;&gt;&gt; denominations = [50, 25, 10, 5, 1]</a:t>
            </a:r>
          </a:p>
          <a:p>
            <a:pPr marL="0" indent="0">
              <a:buNone/>
            </a:pPr>
            <a:r>
              <a:rPr lang="en-US" sz="2200" dirty="0">
                <a:latin typeface="Source Code Pro" panose="020B0509030403020204" pitchFamily="49" charset="77"/>
              </a:rPr>
              <a:t>    &gt;&gt;&gt; </a:t>
            </a:r>
            <a:r>
              <a:rPr lang="en-US" sz="2200" dirty="0" err="1">
                <a:latin typeface="Source Code Pro" panose="020B0509030403020204" pitchFamily="49" charset="77"/>
              </a:rPr>
              <a:t>count_change</a:t>
            </a:r>
            <a:r>
              <a:rPr lang="en-US" sz="2200" dirty="0">
                <a:latin typeface="Source Code Pro" panose="020B0509030403020204" pitchFamily="49" charset="77"/>
              </a:rPr>
              <a:t>(7, denominations)</a:t>
            </a:r>
          </a:p>
          <a:p>
            <a:pPr marL="0" indent="0">
              <a:buNone/>
            </a:pPr>
            <a:r>
              <a:rPr lang="en-US" sz="2200" dirty="0">
                <a:latin typeface="Source Code Pro" panose="020B0509030403020204" pitchFamily="49" charset="77"/>
              </a:rPr>
              <a:t>    2</a:t>
            </a:r>
          </a:p>
          <a:p>
            <a:pPr marL="0" indent="0">
              <a:buNone/>
            </a:pPr>
            <a:r>
              <a:rPr lang="en-US" sz="2200" dirty="0">
                <a:latin typeface="Source Code Pro" panose="020B0509030403020204" pitchFamily="49" charset="77"/>
              </a:rPr>
              <a:t>    """</a:t>
            </a:r>
          </a:p>
          <a:p>
            <a:pPr marL="0" indent="0">
              <a:buNone/>
            </a:pPr>
            <a:r>
              <a:rPr lang="en-US" sz="2200" dirty="0">
                <a:latin typeface="Source Code Pro" panose="020B0509030403020204" pitchFamily="49" charset="77"/>
              </a:rPr>
              <a:t>    if value &lt; 0 or </a:t>
            </a:r>
            <a:r>
              <a:rPr lang="en-US" sz="2200" dirty="0" err="1">
                <a:latin typeface="Source Code Pro" panose="020B0509030403020204" pitchFamily="49" charset="77"/>
              </a:rPr>
              <a:t>len</a:t>
            </a:r>
            <a:r>
              <a:rPr lang="en-US" sz="2200" dirty="0">
                <a:latin typeface="Source Code Pro" panose="020B0509030403020204" pitchFamily="49" charset="77"/>
              </a:rPr>
              <a:t>(coins) == 0:</a:t>
            </a:r>
          </a:p>
          <a:p>
            <a:pPr marL="0" indent="0">
              <a:buNone/>
            </a:pPr>
            <a:r>
              <a:rPr lang="en-US" sz="2200" dirty="0">
                <a:latin typeface="Source Code Pro" panose="020B0509030403020204" pitchFamily="49" charset="77"/>
              </a:rPr>
              <a:t>        return 0</a:t>
            </a:r>
          </a:p>
          <a:p>
            <a:pPr marL="0" indent="0">
              <a:buNone/>
            </a:pPr>
            <a:r>
              <a:rPr lang="en-US" sz="2200" dirty="0">
                <a:latin typeface="Source Code Pro" panose="020B0509030403020204" pitchFamily="49" charset="77"/>
              </a:rPr>
              <a:t>    </a:t>
            </a:r>
            <a:r>
              <a:rPr lang="en-US" sz="2200" dirty="0" err="1">
                <a:latin typeface="Source Code Pro" panose="020B0509030403020204" pitchFamily="49" charset="77"/>
              </a:rPr>
              <a:t>elif</a:t>
            </a:r>
            <a:r>
              <a:rPr lang="en-US" sz="2200" dirty="0">
                <a:latin typeface="Source Code Pro" panose="020B0509030403020204" pitchFamily="49" charset="77"/>
              </a:rPr>
              <a:t> value == 0:</a:t>
            </a:r>
          </a:p>
          <a:p>
            <a:pPr marL="0" indent="0">
              <a:buNone/>
            </a:pPr>
            <a:r>
              <a:rPr lang="en-US" sz="2200" dirty="0">
                <a:latin typeface="Source Code Pro" panose="020B0509030403020204" pitchFamily="49" charset="77"/>
              </a:rPr>
              <a:t>        return 1</a:t>
            </a:r>
          </a:p>
          <a:p>
            <a:pPr marL="0" indent="0">
              <a:buNone/>
            </a:pPr>
            <a:r>
              <a:rPr lang="en-US" sz="2200" dirty="0">
                <a:latin typeface="Source Code Pro" panose="020B0509030403020204" pitchFamily="49" charset="77"/>
              </a:rPr>
              <a:t>    </a:t>
            </a:r>
            <a:r>
              <a:rPr lang="en-US" sz="2200" dirty="0" err="1">
                <a:latin typeface="Source Code Pro" panose="020B0509030403020204" pitchFamily="49" charset="77"/>
              </a:rPr>
              <a:t>using_coin</a:t>
            </a:r>
            <a:r>
              <a:rPr lang="en-US" sz="2200" dirty="0">
                <a:latin typeface="Source Code Pro" panose="020B0509030403020204" pitchFamily="49" charset="77"/>
              </a:rPr>
              <a:t> = </a:t>
            </a:r>
            <a:r>
              <a:rPr lang="en-US" sz="2200" dirty="0" err="1">
                <a:latin typeface="Source Code Pro" panose="020B0509030403020204" pitchFamily="49" charset="77"/>
              </a:rPr>
              <a:t>count_change</a:t>
            </a:r>
            <a:r>
              <a:rPr lang="en-US" sz="2200" dirty="0">
                <a:latin typeface="Source Code Pro" panose="020B0509030403020204" pitchFamily="49" charset="77"/>
              </a:rPr>
              <a:t>(value - coins[0], coins)</a:t>
            </a:r>
          </a:p>
          <a:p>
            <a:pPr marL="0" indent="0">
              <a:buNone/>
            </a:pPr>
            <a:r>
              <a:rPr lang="en-US" sz="2200" dirty="0">
                <a:latin typeface="Source Code Pro" panose="020B0509030403020204" pitchFamily="49" charset="77"/>
              </a:rPr>
              <a:t>    </a:t>
            </a:r>
            <a:r>
              <a:rPr lang="en-US" sz="2200" dirty="0" err="1">
                <a:latin typeface="Source Code Pro" panose="020B0509030403020204" pitchFamily="49" charset="77"/>
              </a:rPr>
              <a:t>not_using_coin</a:t>
            </a:r>
            <a:r>
              <a:rPr lang="en-US" sz="2200" dirty="0">
                <a:latin typeface="Source Code Pro" panose="020B0509030403020204" pitchFamily="49" charset="77"/>
              </a:rPr>
              <a:t> = </a:t>
            </a:r>
            <a:r>
              <a:rPr lang="en-US" sz="2200" dirty="0" err="1">
                <a:latin typeface="Source Code Pro" panose="020B0509030403020204" pitchFamily="49" charset="77"/>
              </a:rPr>
              <a:t>count_change</a:t>
            </a:r>
            <a:r>
              <a:rPr lang="en-US" sz="2200" dirty="0">
                <a:latin typeface="Source Code Pro" panose="020B0509030403020204" pitchFamily="49" charset="77"/>
              </a:rPr>
              <a:t>(value, coins[1:])</a:t>
            </a:r>
          </a:p>
          <a:p>
            <a:pPr marL="0" indent="0">
              <a:buNone/>
            </a:pPr>
            <a:r>
              <a:rPr lang="en-US" sz="2200" dirty="0">
                <a:latin typeface="Source Code Pro" panose="020B0509030403020204" pitchFamily="49" charset="77"/>
              </a:rPr>
              <a:t>    return </a:t>
            </a:r>
            <a:r>
              <a:rPr lang="en-US" sz="2200" dirty="0" err="1">
                <a:latin typeface="Source Code Pro" panose="020B0509030403020204" pitchFamily="49" charset="77"/>
              </a:rPr>
              <a:t>using_coin</a:t>
            </a:r>
            <a:r>
              <a:rPr lang="en-US" sz="2200" dirty="0">
                <a:latin typeface="Source Code Pro" panose="020B0509030403020204" pitchFamily="49" charset="77"/>
              </a:rPr>
              <a:t> + </a:t>
            </a:r>
            <a:r>
              <a:rPr lang="en-US" sz="2200" dirty="0" err="1">
                <a:latin typeface="Source Code Pro" panose="020B0509030403020204" pitchFamily="49" charset="77"/>
              </a:rPr>
              <a:t>not_using_coin</a:t>
            </a:r>
            <a:endParaRPr lang="en-US" sz="2200" dirty="0">
              <a:latin typeface="Source Code Pro" panose="020B0509030403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633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CE9EE-FE1B-B347-897F-421BABE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Count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C5282-30B5-2645-A033-4374B215B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Interactive view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6E6432E-1ACF-5E48-BCD7-08C8A8F96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840" y="1070362"/>
            <a:ext cx="8268842" cy="555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89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26C1-9DBA-AA46-A7E3-7AC273A8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466E5-0DAE-3C4E-A582-322CFD0FE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Recursive functions with multiple recursive calls</a:t>
            </a:r>
          </a:p>
          <a:p>
            <a:r>
              <a:rPr lang="en-US" dirty="0"/>
              <a:t>Understand Recursive Fibonacci</a:t>
            </a:r>
          </a:p>
          <a:p>
            <a:r>
              <a:rPr lang="en-US" dirty="0"/>
              <a:t>Understand the the </a:t>
            </a:r>
            <a:r>
              <a:rPr lang="en-US" dirty="0" err="1">
                <a:latin typeface="Source Code Pro" panose="020B0509030403020204" pitchFamily="49" charset="77"/>
              </a:rPr>
              <a:t>count_change</a:t>
            </a:r>
            <a:r>
              <a:rPr lang="en-US" dirty="0"/>
              <a:t> algorithm</a:t>
            </a:r>
          </a:p>
          <a:p>
            <a:r>
              <a:rPr lang="en-US" dirty="0"/>
              <a:t>Bonus: Use multiple recursive calls in to sort a list.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4902B-CA8B-324E-9E47-E421999D8E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2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510520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28E93-F086-174C-A50C-66E4EEAE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problems like count change?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D8209-6022-EE4F-8186-D4BC638EB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We're partitioning coins, but these could be bills, or other currency</a:t>
            </a:r>
          </a:p>
          <a:p>
            <a:r>
              <a:rPr lang="en-US" dirty="0"/>
              <a:t>Explore of problem like </a:t>
            </a:r>
            <a:r>
              <a:rPr lang="en-US" dirty="0">
                <a:hlinkClick r:id="rId2"/>
              </a:rPr>
              <a:t>count_partitions</a:t>
            </a:r>
            <a:endParaRPr lang="en-US" dirty="0"/>
          </a:p>
          <a:p>
            <a:r>
              <a:rPr lang="en-US" dirty="0"/>
              <a:t>Many tree recursive questions follow a similar </a:t>
            </a:r>
            <a:r>
              <a:rPr lang="en-US" i="1" dirty="0"/>
              <a:t>recursive</a:t>
            </a:r>
            <a:r>
              <a:rPr lang="en-US" dirty="0"/>
              <a:t> step</a:t>
            </a:r>
          </a:p>
          <a:p>
            <a:pPr lvl="1"/>
            <a:r>
              <a:rPr lang="en-US" dirty="0"/>
              <a:t> Notice how instead of a conditional, we combine the results of two possible options</a:t>
            </a:r>
          </a:p>
          <a:p>
            <a:pPr lvl="1"/>
            <a:r>
              <a:rPr lang="en-US" dirty="0"/>
              <a:t>We make recursive calls for all possible outcomes, then the </a:t>
            </a:r>
            <a:r>
              <a:rPr lang="en-US" i="1" dirty="0"/>
              <a:t>base case(s) </a:t>
            </a:r>
            <a:r>
              <a:rPr lang="en-US" dirty="0"/>
              <a:t>handle the conditional logic.</a:t>
            </a:r>
          </a:p>
        </p:txBody>
      </p:sp>
    </p:spTree>
    <p:extLst>
      <p:ext uri="{BB962C8B-B14F-4D97-AF65-F5344CB8AC3E}">
        <p14:creationId xmlns:p14="http://schemas.microsoft.com/office/powerpoint/2010/main" val="850650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22D2-8A01-67EE-E0E9-4AA07547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many more recursive problems!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75CD3-0F80-34B9-F62D-A63271286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Knapsack Problem: Maximize the value of items thrown in a bag up to some "weight"</a:t>
            </a:r>
          </a:p>
          <a:p>
            <a:r>
              <a:rPr lang="en-US" dirty="0"/>
              <a:t> Anything relating to Family Trees, Relationships, Social Networks</a:t>
            </a:r>
          </a:p>
          <a:p>
            <a:pPr lvl="1"/>
            <a:r>
              <a:rPr lang="en-US" dirty="0"/>
              <a:t> Count the Nth degree of "followers of followers" of some one</a:t>
            </a:r>
          </a:p>
          <a:p>
            <a:pPr lvl="1"/>
            <a:r>
              <a:rPr lang="en-US" dirty="0"/>
              <a:t> Many of these involve </a:t>
            </a:r>
            <a:r>
              <a:rPr lang="en-US" i="1" dirty="0"/>
              <a:t>graphs</a:t>
            </a:r>
            <a:r>
              <a:rPr lang="en-US" dirty="0"/>
              <a:t> which you'll learn in CS61B</a:t>
            </a:r>
          </a:p>
          <a:p>
            <a:r>
              <a:rPr lang="en-US" dirty="0"/>
              <a:t> Subsets, Combinations, Permutations</a:t>
            </a:r>
          </a:p>
          <a:p>
            <a:r>
              <a:rPr lang="en-US" dirty="0"/>
              <a:t> Longest Common Subsequence of 2 sets</a:t>
            </a:r>
          </a:p>
          <a:p>
            <a:pPr lvl="1"/>
            <a:r>
              <a:rPr lang="en-US" dirty="0"/>
              <a:t> Imagine 2 words, or 2 strings of DNA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D8CF9-ABA8-4EB0-C9A5-8C3D77F578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65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91;p20">
            <a:extLst>
              <a:ext uri="{FF2B5EF4-FFF2-40B4-BE49-F238E27FC236}">
                <a16:creationId xmlns:a16="http://schemas.microsoft.com/office/drawing/2014/main" id="{310CCEEC-311D-B24A-B5C9-403D83905B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8800" y="2521326"/>
            <a:ext cx="3454400" cy="34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9C4645F-8F8D-454B-AEFF-CA82AA9B3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3325" y="1542217"/>
            <a:ext cx="4105349" cy="833487"/>
          </a:xfrm>
        </p:spPr>
        <p:txBody>
          <a:bodyPr>
            <a:normAutofit fontScale="90000"/>
          </a:bodyPr>
          <a:lstStyle/>
          <a:p>
            <a:r>
              <a:rPr lang="en-US" dirty="0"/>
              <a:t>Bonus: Quicksort</a:t>
            </a:r>
          </a:p>
        </p:txBody>
      </p:sp>
    </p:spTree>
    <p:extLst>
      <p:ext uri="{BB962C8B-B14F-4D97-AF65-F5344CB8AC3E}">
        <p14:creationId xmlns:p14="http://schemas.microsoft.com/office/powerpoint/2010/main" val="396387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A7F4-F9BD-8042-A5A2-FC0D470B1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B462A-F485-F443-BF6B-776B9F740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fairly simple to sorting algorithm</a:t>
            </a:r>
          </a:p>
          <a:p>
            <a:r>
              <a:rPr lang="en-US" dirty="0"/>
              <a:t>Goal: Sort the list by breaking it into partially sorted parts</a:t>
            </a:r>
          </a:p>
          <a:p>
            <a:pPr lvl="1"/>
            <a:r>
              <a:rPr lang="en-US" dirty="0"/>
              <a:t>Pick a “pivot”, a starting item to split the list</a:t>
            </a:r>
          </a:p>
          <a:p>
            <a:pPr lvl="1"/>
            <a:r>
              <a:rPr lang="en-US" dirty="0"/>
              <a:t>Remove the pivot from your list</a:t>
            </a:r>
          </a:p>
          <a:p>
            <a:pPr lvl="1"/>
            <a:r>
              <a:rPr lang="en-US" dirty="0"/>
              <a:t>Split the list into 2 parts, a smaller part and a bigger part</a:t>
            </a:r>
          </a:p>
          <a:p>
            <a:pPr lvl="1"/>
            <a:r>
              <a:rPr lang="en-US" dirty="0"/>
              <a:t>Then recursively sort the smaller and bigger parts</a:t>
            </a:r>
          </a:p>
          <a:p>
            <a:pPr lvl="1"/>
            <a:r>
              <a:rPr lang="en-US" dirty="0"/>
              <a:t>Combine everything together: the smaller list, the pivot, then the bigger list</a:t>
            </a:r>
          </a:p>
        </p:txBody>
      </p:sp>
    </p:spTree>
    <p:extLst>
      <p:ext uri="{BB962C8B-B14F-4D97-AF65-F5344CB8AC3E}">
        <p14:creationId xmlns:p14="http://schemas.microsoft.com/office/powerpoint/2010/main" val="3504596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FE02D-017E-0D90-425B-2D6C3A724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ym typeface="Arial"/>
              </a:rPr>
              <a:t>QuickSort</a:t>
            </a:r>
            <a:r>
              <a:rPr lang="en-US" dirty="0">
                <a:sym typeface="Arial"/>
              </a:rPr>
              <a:t>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CFE25-3506-65A9-142F-C789FAE80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42" name="Google Shape;442;p43"/>
          <p:cNvSpPr/>
          <p:nvPr/>
        </p:nvSpPr>
        <p:spPr>
          <a:xfrm>
            <a:off x="3810000" y="1219200"/>
            <a:ext cx="4478848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[3, 3, 1, 4, 5, 4, 3, 2, 1, 17]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43" name="Google Shape;443;p43"/>
          <p:cNvSpPr/>
          <p:nvPr/>
        </p:nvSpPr>
        <p:spPr>
          <a:xfrm>
            <a:off x="3886200" y="1219200"/>
            <a:ext cx="457200" cy="381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44" name="Google Shape;444;p43"/>
          <p:cNvSpPr/>
          <p:nvPr/>
        </p:nvSpPr>
        <p:spPr>
          <a:xfrm>
            <a:off x="2438400" y="1828800"/>
            <a:ext cx="2262496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[3, 1, 3, 2, 1]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45" name="Google Shape;445;p43"/>
          <p:cNvSpPr/>
          <p:nvPr/>
        </p:nvSpPr>
        <p:spPr>
          <a:xfrm>
            <a:off x="7162800" y="1828800"/>
            <a:ext cx="1985452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[4, 5, 4, 17]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46" name="Google Shape;446;p43"/>
          <p:cNvSpPr/>
          <p:nvPr/>
        </p:nvSpPr>
        <p:spPr>
          <a:xfrm>
            <a:off x="2514600" y="1828800"/>
            <a:ext cx="457200" cy="381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47" name="Google Shape;447;p43"/>
          <p:cNvSpPr/>
          <p:nvPr/>
        </p:nvSpPr>
        <p:spPr>
          <a:xfrm>
            <a:off x="2138110" y="2461736"/>
            <a:ext cx="184693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[1, 3, 2, 1]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48" name="Google Shape;448;p43"/>
          <p:cNvSpPr/>
          <p:nvPr/>
        </p:nvSpPr>
        <p:spPr>
          <a:xfrm>
            <a:off x="4500310" y="2461736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49" name="Google Shape;449;p43"/>
          <p:cNvSpPr/>
          <p:nvPr/>
        </p:nvSpPr>
        <p:spPr>
          <a:xfrm>
            <a:off x="2214310" y="2450068"/>
            <a:ext cx="457200" cy="381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50" name="Google Shape;450;p43"/>
          <p:cNvSpPr/>
          <p:nvPr/>
        </p:nvSpPr>
        <p:spPr>
          <a:xfrm>
            <a:off x="2057400" y="3059668"/>
            <a:ext cx="600232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51" name="Google Shape;451;p43"/>
          <p:cNvSpPr/>
          <p:nvPr/>
        </p:nvSpPr>
        <p:spPr>
          <a:xfrm>
            <a:off x="3204910" y="3059668"/>
            <a:ext cx="1015798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[3, 2]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52" name="Google Shape;452;p43"/>
          <p:cNvSpPr/>
          <p:nvPr/>
        </p:nvSpPr>
        <p:spPr>
          <a:xfrm>
            <a:off x="2133600" y="3059668"/>
            <a:ext cx="457200" cy="381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53" name="Google Shape;453;p43"/>
          <p:cNvSpPr/>
          <p:nvPr/>
        </p:nvSpPr>
        <p:spPr>
          <a:xfrm>
            <a:off x="1905000" y="3604736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54" name="Google Shape;454;p43"/>
          <p:cNvSpPr/>
          <p:nvPr/>
        </p:nvSpPr>
        <p:spPr>
          <a:xfrm>
            <a:off x="2362200" y="3604736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55" name="Google Shape;455;p43"/>
          <p:cNvSpPr/>
          <p:nvPr/>
        </p:nvSpPr>
        <p:spPr>
          <a:xfrm>
            <a:off x="2366710" y="4114800"/>
            <a:ext cx="600232" cy="36933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56" name="Google Shape;456;p43"/>
          <p:cNvSpPr/>
          <p:nvPr/>
        </p:nvSpPr>
        <p:spPr>
          <a:xfrm>
            <a:off x="3281110" y="3059668"/>
            <a:ext cx="457200" cy="381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57" name="Google Shape;457;p43"/>
          <p:cNvSpPr/>
          <p:nvPr/>
        </p:nvSpPr>
        <p:spPr>
          <a:xfrm>
            <a:off x="3204910" y="3593068"/>
            <a:ext cx="600232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[2]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58" name="Google Shape;458;p43"/>
          <p:cNvSpPr/>
          <p:nvPr/>
        </p:nvSpPr>
        <p:spPr>
          <a:xfrm>
            <a:off x="3962400" y="3593068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59" name="Google Shape;459;p43"/>
          <p:cNvSpPr/>
          <p:nvPr/>
        </p:nvSpPr>
        <p:spPr>
          <a:xfrm>
            <a:off x="3204910" y="3593068"/>
            <a:ext cx="457200" cy="381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60" name="Google Shape;460;p43"/>
          <p:cNvSpPr/>
          <p:nvPr/>
        </p:nvSpPr>
        <p:spPr>
          <a:xfrm>
            <a:off x="3348290" y="4126468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61" name="Google Shape;461;p43"/>
          <p:cNvSpPr/>
          <p:nvPr/>
        </p:nvSpPr>
        <p:spPr>
          <a:xfrm>
            <a:off x="3805490" y="4126468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62" name="Google Shape;462;p43"/>
          <p:cNvSpPr/>
          <p:nvPr/>
        </p:nvSpPr>
        <p:spPr>
          <a:xfrm>
            <a:off x="3281110" y="4648200"/>
            <a:ext cx="1015798" cy="36933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[2, 3]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63" name="Google Shape;463;p43"/>
          <p:cNvSpPr/>
          <p:nvPr/>
        </p:nvSpPr>
        <p:spPr>
          <a:xfrm>
            <a:off x="2801270" y="5093732"/>
            <a:ext cx="1846930" cy="36933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[1, 1, 2, 3]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64" name="Google Shape;464;p43"/>
          <p:cNvSpPr/>
          <p:nvPr/>
        </p:nvSpPr>
        <p:spPr>
          <a:xfrm>
            <a:off x="2819400" y="5562600"/>
            <a:ext cx="2262496" cy="36933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[1, 1, 2, 3, 3]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65" name="Google Shape;465;p43"/>
          <p:cNvSpPr/>
          <p:nvPr/>
        </p:nvSpPr>
        <p:spPr>
          <a:xfrm>
            <a:off x="7239000" y="1828800"/>
            <a:ext cx="457200" cy="381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66" name="Google Shape;466;p43"/>
          <p:cNvSpPr/>
          <p:nvPr/>
        </p:nvSpPr>
        <p:spPr>
          <a:xfrm>
            <a:off x="6705600" y="2438400"/>
            <a:ext cx="600232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[4]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67" name="Google Shape;467;p43"/>
          <p:cNvSpPr/>
          <p:nvPr/>
        </p:nvSpPr>
        <p:spPr>
          <a:xfrm>
            <a:off x="8229600" y="2438400"/>
            <a:ext cx="115432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[5, 17]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68" name="Google Shape;468;p43"/>
          <p:cNvSpPr/>
          <p:nvPr/>
        </p:nvSpPr>
        <p:spPr>
          <a:xfrm>
            <a:off x="6781800" y="2426732"/>
            <a:ext cx="457200" cy="381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69" name="Google Shape;469;p43"/>
          <p:cNvSpPr/>
          <p:nvPr/>
        </p:nvSpPr>
        <p:spPr>
          <a:xfrm>
            <a:off x="6477000" y="3048000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0" name="Google Shape;470;p43"/>
          <p:cNvSpPr/>
          <p:nvPr/>
        </p:nvSpPr>
        <p:spPr>
          <a:xfrm>
            <a:off x="6934200" y="3048000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1" name="Google Shape;471;p43"/>
          <p:cNvSpPr/>
          <p:nvPr/>
        </p:nvSpPr>
        <p:spPr>
          <a:xfrm>
            <a:off x="6705600" y="3581400"/>
            <a:ext cx="600232" cy="36933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[4]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2" name="Google Shape;472;p43"/>
          <p:cNvSpPr/>
          <p:nvPr/>
        </p:nvSpPr>
        <p:spPr>
          <a:xfrm>
            <a:off x="8305800" y="2438400"/>
            <a:ext cx="457200" cy="381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3" name="Google Shape;473;p43"/>
          <p:cNvSpPr/>
          <p:nvPr/>
        </p:nvSpPr>
        <p:spPr>
          <a:xfrm>
            <a:off x="8305800" y="3048000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4" name="Google Shape;474;p43"/>
          <p:cNvSpPr/>
          <p:nvPr/>
        </p:nvSpPr>
        <p:spPr>
          <a:xfrm>
            <a:off x="8991600" y="3048000"/>
            <a:ext cx="738754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[17]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5" name="Google Shape;475;p43"/>
          <p:cNvSpPr/>
          <p:nvPr/>
        </p:nvSpPr>
        <p:spPr>
          <a:xfrm>
            <a:off x="9144000" y="3048000"/>
            <a:ext cx="457200" cy="381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6" name="Google Shape;476;p43"/>
          <p:cNvSpPr/>
          <p:nvPr/>
        </p:nvSpPr>
        <p:spPr>
          <a:xfrm>
            <a:off x="8839200" y="3581400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7" name="Google Shape;477;p43"/>
          <p:cNvSpPr/>
          <p:nvPr/>
        </p:nvSpPr>
        <p:spPr>
          <a:xfrm>
            <a:off x="9296400" y="3581400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8" name="Google Shape;478;p43"/>
          <p:cNvSpPr/>
          <p:nvPr/>
        </p:nvSpPr>
        <p:spPr>
          <a:xfrm>
            <a:off x="8305800" y="4114800"/>
            <a:ext cx="1154320" cy="36933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[5, 17]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9" name="Google Shape;479;p43"/>
          <p:cNvSpPr/>
          <p:nvPr/>
        </p:nvSpPr>
        <p:spPr>
          <a:xfrm>
            <a:off x="7696200" y="4648200"/>
            <a:ext cx="1985452" cy="36933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[4, 4, 5, 17]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80" name="Google Shape;480;p43"/>
          <p:cNvSpPr/>
          <p:nvPr/>
        </p:nvSpPr>
        <p:spPr>
          <a:xfrm>
            <a:off x="4267200" y="6096000"/>
            <a:ext cx="4478848" cy="36933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[1, 1, 2, 3, 3, 3, 4, 4, 5, 17]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64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CAFAB5-50B4-1535-2783-87035253D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rial"/>
              </a:rPr>
              <a:t>Tree Recursion</a:t>
            </a:r>
            <a:endParaRPr lang="en-US" dirty="0"/>
          </a:p>
        </p:txBody>
      </p:sp>
      <p:sp>
        <p:nvSpPr>
          <p:cNvPr id="429" name="Google Shape;429;p42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vert="horz" wrap="square" lIns="92075" tIns="46025" rIns="92075" bIns="460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ym typeface="Arial"/>
              </a:rPr>
              <a:t>Break the problem into multiple smaller sub-problems, and Solve them recursively</a:t>
            </a:r>
            <a:endParaRPr lang="en-US" dirty="0"/>
          </a:p>
        </p:txBody>
      </p:sp>
      <p:sp>
        <p:nvSpPr>
          <p:cNvPr id="432" name="Google Shape;432;p42"/>
          <p:cNvSpPr txBox="1"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fld id="{00000000-1234-1234-1234-123412341234}" type="slidenum">
              <a:rPr lang="en-US">
                <a:sym typeface="Times New Roman"/>
              </a:rPr>
              <a:pPr/>
              <a:t>25</a:t>
            </a:fld>
            <a:endParaRPr lang="en-US">
              <a:sym typeface="Times New Roman"/>
            </a:endParaRPr>
          </a:p>
        </p:txBody>
      </p:sp>
      <p:sp>
        <p:nvSpPr>
          <p:cNvPr id="433" name="Google Shape;433;p42"/>
          <p:cNvSpPr/>
          <p:nvPr/>
        </p:nvSpPr>
        <p:spPr>
          <a:xfrm>
            <a:off x="1418897" y="2010101"/>
            <a:ext cx="8944303" cy="4247317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split(x, s):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return [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for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in s if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&lt;= x], [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for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in s if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&gt; x]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quicksort(s):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"""Sort a sequence - split it by the first element,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sort both parts and put them back together."""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if not s: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[]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else: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pivot = s[0]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smaller, bigger = split(pivot, s[1:])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quicksort(smaller) + [pivot] + quicksort(bigger)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quicksort([3,3,1,4,5,4,3,2,1,17])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[1, 1, 2, 3, 3, 3, 4, 4, 5, 17]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646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9C76E-858F-7949-AF74-730B52AB6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Quicksort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F489C-E846-3C4F-88C7-E022922DB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Interactive View</a:t>
            </a:r>
            <a:endParaRPr lang="en-US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65A95A75-EA54-A94D-A5EC-177D0B0CA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171" y="1442102"/>
            <a:ext cx="9424829" cy="538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63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3A6C-775B-B24B-B0E4-F10AA706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8D5D-0634-BD49-A1DB-9D2EE181B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Tree Recursion in which involves multiple recursive calls to solve a problem.</a:t>
            </a:r>
          </a:p>
          <a:p>
            <a:r>
              <a:rPr lang="en-US" dirty="0"/>
              <a:t>Drawing out a function usually looks like an “inverted” tree.</a:t>
            </a:r>
          </a:p>
          <a:p>
            <a:r>
              <a:rPr lang="en-US" dirty="0"/>
              <a:t>Revisit the "vee" program from lecture 11.</a:t>
            </a:r>
          </a:p>
          <a:p>
            <a:r>
              <a:rPr lang="en-US" dirty="0"/>
              <a:t>Many of these programs </a:t>
            </a:r>
            <a:r>
              <a:rPr lang="en-US" i="1" dirty="0"/>
              <a:t>can't </a:t>
            </a:r>
            <a:r>
              <a:rPr lang="en-US" dirty="0"/>
              <a:t>be written with iteration very easily</a:t>
            </a:r>
          </a:p>
          <a:p>
            <a:r>
              <a:rPr lang="en-US" dirty="0"/>
              <a:t>You </a:t>
            </a:r>
            <a:r>
              <a:rPr lang="en-US" i="1" dirty="0"/>
              <a:t>can</a:t>
            </a:r>
            <a:r>
              <a:rPr lang="en-US" dirty="0"/>
              <a:t> solve any problem with recursion or iteration, but this technique that makes some problems simpler.</a:t>
            </a:r>
          </a:p>
        </p:txBody>
      </p:sp>
    </p:spTree>
    <p:extLst>
      <p:ext uri="{BB962C8B-B14F-4D97-AF65-F5344CB8AC3E}">
        <p14:creationId xmlns:p14="http://schemas.microsoft.com/office/powerpoint/2010/main" val="2418293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209800" y="1066800"/>
            <a:ext cx="8153400" cy="990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List all items on your hard disk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half" idx="2"/>
          </p:nvPr>
        </p:nvSpPr>
        <p:spPr>
          <a:xfrm>
            <a:off x="6400800" y="1752600"/>
            <a:ext cx="8001000" cy="838200"/>
          </a:xfrm>
        </p:spPr>
        <p:txBody>
          <a:bodyPr/>
          <a:lstStyle/>
          <a:p>
            <a:r>
              <a:rPr lang="en-US" dirty="0"/>
              <a:t>Files</a:t>
            </a:r>
          </a:p>
          <a:p>
            <a:r>
              <a:rPr lang="en-US" dirty="0"/>
              <a:t>Folders contain</a:t>
            </a:r>
          </a:p>
          <a:p>
            <a:pPr lvl="1"/>
            <a:r>
              <a:rPr lang="en-US" dirty="0"/>
              <a:t>Files</a:t>
            </a:r>
          </a:p>
          <a:p>
            <a:pPr lvl="1"/>
            <a:r>
              <a:rPr lang="en-US" dirty="0"/>
              <a:t>Folders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52600"/>
            <a:ext cx="3505200" cy="4197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7EA030-19C9-AF4E-A11B-8638292F8927}"/>
              </a:ext>
            </a:extLst>
          </p:cNvPr>
          <p:cNvSpPr txBox="1"/>
          <p:nvPr/>
        </p:nvSpPr>
        <p:spPr>
          <a:xfrm>
            <a:off x="6666614" y="3429000"/>
            <a:ext cx="39659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def </a:t>
            </a:r>
            <a:r>
              <a:rPr lang="en-US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process_directory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(directory):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for item in directory: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if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is_file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(item):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process_file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(item)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else: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en-US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process_directory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(item)</a:t>
            </a:r>
          </a:p>
        </p:txBody>
      </p:sp>
    </p:spTree>
    <p:extLst>
      <p:ext uri="{BB962C8B-B14F-4D97-AF65-F5344CB8AC3E}">
        <p14:creationId xmlns:p14="http://schemas.microsoft.com/office/powerpoint/2010/main" val="2231955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B2DC8-08EA-0004-2785-424863AA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Demo – "Walking" a Directory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898528-9978-C1EA-80E2-9A99C12DA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This example relies on OS-level code, which we don't code.</a:t>
            </a:r>
          </a:p>
          <a:p>
            <a:r>
              <a:rPr lang="en-US" dirty="0"/>
              <a:t> But the recursive template is quite simple.</a:t>
            </a:r>
          </a:p>
          <a:p>
            <a:r>
              <a:rPr lang="en-US" dirty="0">
                <a:effectLst/>
                <a:latin typeface="Source Code Pro" panose="020B0309030403020204" pitchFamily="34" charset="0"/>
              </a:rPr>
              <a:t>&gt;&gt;&gt; </a:t>
            </a:r>
            <a:r>
              <a:rPr lang="en-US" dirty="0" err="1">
                <a:effectLst/>
                <a:latin typeface="Source Code Pro" panose="020B0309030403020204" pitchFamily="34" charset="0"/>
              </a:rPr>
              <a:t>walk_directory</a:t>
            </a:r>
            <a:r>
              <a:rPr lang="en-US" dirty="0">
                <a:effectLst/>
                <a:latin typeface="Source Code Pro" panose="020B0309030403020204" pitchFamily="34" charset="0"/>
              </a:rPr>
              <a:t>('/Users/Michael/Desktop/Photography', </a:t>
            </a:r>
            <a:r>
              <a:rPr lang="en-US" dirty="0" err="1">
                <a:effectLst/>
                <a:latin typeface="Source Code Pro" panose="020B0309030403020204" pitchFamily="34" charset="0"/>
              </a:rPr>
              <a:t>max_depth</a:t>
            </a:r>
            <a:r>
              <a:rPr lang="en-US" dirty="0">
                <a:effectLst/>
                <a:latin typeface="Source Code Pro" panose="020B0309030403020204" pitchFamily="34" charset="0"/>
              </a:rPr>
              <a:t> = 3)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7BA01-7A86-B6DC-2E40-44A24BC111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988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91;p20">
            <a:extLst>
              <a:ext uri="{FF2B5EF4-FFF2-40B4-BE49-F238E27FC236}">
                <a16:creationId xmlns:a16="http://schemas.microsoft.com/office/drawing/2014/main" id="{310CCEEC-311D-B24A-B5C9-403D83905B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8800" y="2508626"/>
            <a:ext cx="3454400" cy="34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9C4645F-8F8D-454B-AEFF-CA82AA9B3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200" y="1525087"/>
            <a:ext cx="5689600" cy="833487"/>
          </a:xfrm>
        </p:spPr>
        <p:txBody>
          <a:bodyPr>
            <a:normAutofit fontScale="90000"/>
          </a:bodyPr>
          <a:lstStyle/>
          <a:p>
            <a:r>
              <a:rPr lang="en-US" dirty="0"/>
              <a:t>The Fibonacci Sequence</a:t>
            </a:r>
          </a:p>
        </p:txBody>
      </p:sp>
    </p:spTree>
    <p:extLst>
      <p:ext uri="{BB962C8B-B14F-4D97-AF65-F5344CB8AC3E}">
        <p14:creationId xmlns:p14="http://schemas.microsoft.com/office/powerpoint/2010/main" val="371792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8BB8CA-3BC4-7D3A-5594-552A085A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Fibonacci Sequence</a:t>
            </a:r>
          </a:p>
        </p:txBody>
      </p:sp>
      <p:sp>
        <p:nvSpPr>
          <p:cNvPr id="187" name="Google Shape;187;p20"/>
          <p:cNvSpPr txBox="1"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>
                <a:sym typeface="Courier"/>
              </a:rPr>
              <a:t>0, 1, 1, 2, 3, 5, 8, 13, 21, 34, 55, 89…</a:t>
            </a:r>
          </a:p>
          <a:p>
            <a:endParaRPr lang="en-US" dirty="0">
              <a:sym typeface="Courier"/>
            </a:endParaRPr>
          </a:p>
          <a:p>
            <a:r>
              <a:rPr lang="en-US" dirty="0">
                <a:sym typeface="Courier"/>
              </a:rPr>
              <a:t>F0 = 0, F1 = 1</a:t>
            </a:r>
          </a:p>
          <a:p>
            <a:r>
              <a:rPr lang="en-US" dirty="0" err="1">
                <a:sym typeface="Courier"/>
              </a:rPr>
              <a:t>Fn</a:t>
            </a:r>
            <a:r>
              <a:rPr lang="en-US" dirty="0">
                <a:sym typeface="Courier"/>
              </a:rPr>
              <a:t> = F(n-1) + F(n-2)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ABB2B5-C1DB-644B-8138-0AD343BB7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939" y="3221227"/>
            <a:ext cx="3739258" cy="2318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F241FB-E420-3B48-AF98-D6AFD9234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1" y="3165712"/>
            <a:ext cx="3861251" cy="242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88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6270C-6432-2044-BBA3-8BFFE079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Spirals Occur in Nature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A8D73C-06A8-B442-802A-F250848C353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75932" y="1066800"/>
            <a:ext cx="5359400" cy="5257800"/>
          </a:xfrm>
        </p:spPr>
        <p:txBody>
          <a:bodyPr/>
          <a:lstStyle/>
          <a:p>
            <a:pPr marL="0" indent="0">
              <a:buNone/>
            </a:pPr>
            <a:r>
              <a:rPr lang="en-US" sz="4200" dirty="0">
                <a:latin typeface="FreightMicro Pro Book" panose="02000603020000020004" pitchFamily="2" charset="0"/>
              </a:rPr>
              <a:t>GO BEARS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B479D6-DEBD-5B47-AADA-91E793F432B9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3800551" y="1066800"/>
            <a:ext cx="5156196" cy="5011178"/>
          </a:xfrm>
        </p:spPr>
      </p:pic>
    </p:spTree>
    <p:extLst>
      <p:ext uri="{BB962C8B-B14F-4D97-AF65-F5344CB8AC3E}">
        <p14:creationId xmlns:p14="http://schemas.microsoft.com/office/powerpoint/2010/main" val="2712864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9F94-1B39-C34A-9659-D2A23B65A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35017-FA53-ED47-B5B6-55F51656E0C4}"/>
              </a:ext>
            </a:extLst>
          </p:cNvPr>
          <p:cNvSpPr txBox="1"/>
          <p:nvPr/>
        </p:nvSpPr>
        <p:spPr>
          <a:xfrm>
            <a:off x="1437610" y="1196454"/>
            <a:ext cx="840238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SzPts val="2000"/>
              <a:buNone/>
            </a:pP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fibonacci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(n) = 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fibonacci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(n-1) + 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fibonacci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(n-2)</a:t>
            </a:r>
            <a:endParaRPr lang="en-US" sz="20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spcBef>
                <a:spcPts val="600"/>
              </a:spcBef>
              <a:buSzPts val="2000"/>
              <a:buNone/>
            </a:pP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	where 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fibonacci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(1) == 1 and 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fibonacci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(0) == 0</a:t>
            </a:r>
          </a:p>
          <a:p>
            <a:pPr marL="0" indent="0">
              <a:spcBef>
                <a:spcPts val="600"/>
              </a:spcBef>
              <a:buSzPts val="2000"/>
              <a:buNone/>
            </a:pPr>
            <a:endParaRPr lang="en-US" sz="2000" dirty="0">
              <a:latin typeface="Source Code Pro" panose="020B0509030403020204" pitchFamily="49" charset="0"/>
              <a:ea typeface="Source Code Pro" panose="020B0509030403020204" pitchFamily="49" charset="0"/>
              <a:sym typeface="Couri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F9B3F5-B121-4440-BAA2-322120AB23FA}"/>
              </a:ext>
            </a:extLst>
          </p:cNvPr>
          <p:cNvSpPr txBox="1"/>
          <p:nvPr/>
        </p:nvSpPr>
        <p:spPr>
          <a:xfrm>
            <a:off x="4114800" y="254118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8DB1F-19E1-5A4D-901A-54C2E53AB3ED}"/>
              </a:ext>
            </a:extLst>
          </p:cNvPr>
          <p:cNvSpPr txBox="1"/>
          <p:nvPr/>
        </p:nvSpPr>
        <p:spPr>
          <a:xfrm>
            <a:off x="1590010" y="2597259"/>
            <a:ext cx="8402380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600"/>
              </a:spcBef>
              <a:buSzPts val="2000"/>
              <a:buNone/>
            </a:pP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sym typeface="Courier"/>
              </a:rPr>
              <a:t>def fib(n):</a:t>
            </a:r>
          </a:p>
          <a:p>
            <a:pPr marL="0" indent="0">
              <a:spcBef>
                <a:spcPts val="600"/>
              </a:spcBef>
              <a:buSzPts val="2000"/>
              <a:buNone/>
            </a:pP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sym typeface="Courier"/>
              </a:rPr>
              <a:t>    """</a:t>
            </a:r>
          </a:p>
          <a:p>
            <a:pPr marL="0" indent="0">
              <a:spcBef>
                <a:spcPts val="600"/>
              </a:spcBef>
              <a:buSzPts val="2000"/>
              <a:buNone/>
            </a:pP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sym typeface="Courier"/>
              </a:rPr>
              <a:t>    &gt;&gt;&gt; fib(5)</a:t>
            </a:r>
          </a:p>
          <a:p>
            <a:pPr marL="0" indent="0">
              <a:spcBef>
                <a:spcPts val="600"/>
              </a:spcBef>
              <a:buSzPts val="2000"/>
              <a:buNone/>
            </a:pP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sym typeface="Courier"/>
              </a:rPr>
              <a:t>    5</a:t>
            </a:r>
          </a:p>
          <a:p>
            <a:pPr marL="0" indent="0">
              <a:spcBef>
                <a:spcPts val="600"/>
              </a:spcBef>
              <a:buSzPts val="2000"/>
              <a:buNone/>
            </a:pP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sym typeface="Courier"/>
              </a:rPr>
              <a:t>    """</a:t>
            </a:r>
          </a:p>
          <a:p>
            <a:pPr marL="0" indent="0">
              <a:spcBef>
                <a:spcPts val="600"/>
              </a:spcBef>
              <a:buSzPts val="2000"/>
              <a:buNone/>
            </a:pP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sym typeface="Courier"/>
              </a:rPr>
              <a:t>    if n &lt; 2:</a:t>
            </a:r>
          </a:p>
          <a:p>
            <a:pPr marL="0" indent="0">
              <a:spcBef>
                <a:spcPts val="600"/>
              </a:spcBef>
              <a:buSzPts val="2000"/>
              <a:buNone/>
            </a:pP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sym typeface="Courier"/>
              </a:rPr>
              <a:t>        return n</a:t>
            </a:r>
          </a:p>
          <a:p>
            <a:pPr marL="0" indent="0">
              <a:spcBef>
                <a:spcPts val="600"/>
              </a:spcBef>
              <a:buSzPts val="2000"/>
              <a:buNone/>
            </a:pP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sym typeface="Courier"/>
              </a:rPr>
              <a:t>    return fib(n - 1) + fib(n - 2)</a:t>
            </a:r>
          </a:p>
        </p:txBody>
      </p:sp>
    </p:spTree>
    <p:extLst>
      <p:ext uri="{BB962C8B-B14F-4D97-AF65-F5344CB8AC3E}">
        <p14:creationId xmlns:p14="http://schemas.microsoft.com/office/powerpoint/2010/main" val="284513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_Main C88C">
  <a:themeElements>
    <a:clrScheme name="UC Berkeley C88C">
      <a:dk1>
        <a:srgbClr val="000000"/>
      </a:dk1>
      <a:lt1>
        <a:srgbClr val="FFFFFF"/>
      </a:lt1>
      <a:dk2>
        <a:srgbClr val="003265"/>
      </a:dk2>
      <a:lt2>
        <a:srgbClr val="DDD5C7"/>
      </a:lt2>
      <a:accent1>
        <a:srgbClr val="FCB515"/>
      </a:accent1>
      <a:accent2>
        <a:srgbClr val="00B0DA"/>
      </a:accent2>
      <a:accent3>
        <a:srgbClr val="46535E"/>
      </a:accent3>
      <a:accent4>
        <a:srgbClr val="00A498"/>
      </a:accent4>
      <a:accent5>
        <a:srgbClr val="B9D3B6"/>
      </a:accent5>
      <a:accent6>
        <a:srgbClr val="EC4D33"/>
      </a:accent6>
      <a:hlink>
        <a:srgbClr val="3A7EA0"/>
      </a:hlink>
      <a:folHlink>
        <a:srgbClr val="3A7EA0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88C.potx" id="{60C739C7-D456-6A4F-BBEC-3282AC96DFC2}" vid="{649004B0-456A-9B40-8F2C-9815F0B16FE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18908</TotalTime>
  <Words>1592</Words>
  <Application>Microsoft Macintosh PowerPoint</Application>
  <PresentationFormat>Widescreen</PresentationFormat>
  <Paragraphs>205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FreightMicro Pro Book</vt:lpstr>
      <vt:lpstr>Open Sans Light</vt:lpstr>
      <vt:lpstr>Courier</vt:lpstr>
      <vt:lpstr>Source Code Pro</vt:lpstr>
      <vt:lpstr>ＭＳ Ｐゴシック</vt:lpstr>
      <vt:lpstr>American Typewriter Condensed</vt:lpstr>
      <vt:lpstr>Source Code Pro Medium</vt:lpstr>
      <vt:lpstr>Arial</vt:lpstr>
      <vt:lpstr>Open Sans ExtraBold</vt:lpstr>
      <vt:lpstr>Times New Roman</vt:lpstr>
      <vt:lpstr>3_Main C88C</vt:lpstr>
      <vt:lpstr>Tree Recursion</vt:lpstr>
      <vt:lpstr>Learning Objectives</vt:lpstr>
      <vt:lpstr>Tree Recursion</vt:lpstr>
      <vt:lpstr>Example I</vt:lpstr>
      <vt:lpstr>Demo – "Walking" a Directory</vt:lpstr>
      <vt:lpstr>The Fibonacci Sequence</vt:lpstr>
      <vt:lpstr>The Fibonacci Sequence</vt:lpstr>
      <vt:lpstr>Golden Spirals Occur in Nature</vt:lpstr>
      <vt:lpstr>Fibonacci Code</vt:lpstr>
      <vt:lpstr>Visualizing Fib Recursion:</vt:lpstr>
      <vt:lpstr>But what about the iterative version?</vt:lpstr>
      <vt:lpstr>What's Similar to Fibonacci?</vt:lpstr>
      <vt:lpstr>Count Change</vt:lpstr>
      <vt:lpstr>Counting Change</vt:lpstr>
      <vt:lpstr>Why use problems like count change?</vt:lpstr>
      <vt:lpstr>Counting Change</vt:lpstr>
      <vt:lpstr>Counting Change</vt:lpstr>
      <vt:lpstr>count_change code</vt:lpstr>
      <vt:lpstr>Visualizing Count Change</vt:lpstr>
      <vt:lpstr>Why use problems like count change?</vt:lpstr>
      <vt:lpstr>There are many more recursive problems!</vt:lpstr>
      <vt:lpstr>Bonus: Quicksort</vt:lpstr>
      <vt:lpstr>Quicksort</vt:lpstr>
      <vt:lpstr>QuickSort Example</vt:lpstr>
      <vt:lpstr>Tree Recursion</vt:lpstr>
      <vt:lpstr>Quicksort Visualization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Computational Structures in Data Science</dc:title>
  <cp:lastModifiedBy>Michael Ball</cp:lastModifiedBy>
  <cp:revision>72</cp:revision>
  <cp:lastPrinted>2023-03-06T21:01:11Z</cp:lastPrinted>
  <dcterms:modified xsi:type="dcterms:W3CDTF">2024-03-04T21:53:33Z</dcterms:modified>
</cp:coreProperties>
</file>